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. Charriz Anne Maranion Rioflorido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D3D1A6-DFF9-4DE2-82A8-49FB4889DD36}">
  <a:tblStyle styleId="{21D3D1A6-DFF9-4DE2-82A8-49FB4889DD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AB76F91-FF9F-422F-98E0-6AFFC787E756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800" y="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5-28T19:55:20.107" idx="1">
    <p:pos x="6000" y="0"/>
    <p:text>If you find a more appropriate photo, please feel free to replace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5-28T20:50:56.197" idx="2">
    <p:pos x="2142" y="2775"/>
    <p:text>I can't find how to make the shape transparent so I just put a text below</p:text>
  </p:cm>
  <p:cm authorId="0" dt="2020-05-28T21:05:22.723" idx="4">
    <p:pos x="3998" y="705"/>
    <p:text>Please double check if all figures are correct</p:text>
  </p:cm>
  <p:cm authorId="0" dt="2020-05-28T21:25:23.970" idx="3">
    <p:pos x="6000" y="0"/>
    <p:text>Hardi, this slide will be 1.5 minutes, if possible please use your cursor to point the stuff so that the audience can follow your talking points. Didn't apply any animation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5-28T20:19:27.350" idx="6">
    <p:pos x="6000" y="0"/>
    <p:text>I removed Q-Q Plot, either that or Histogram to minimize the clutter. I also included what each represent. See labels under each title. I don't know what to make of the graphs since these are too small.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radingeconomics.com/united-states/unemployment-rat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ragomen.com/insights/alerts/president-trump-orders-european-travel-ban-starting-1159-pm-edt-friday-march-13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7a34d06e1_2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7a34d06e1_2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7a34d06e1_2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7a34d06e1_2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7a34d06e1_2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7a34d06e1_2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7a34d06e1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87a34d06e1_2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I.i.d = independent and identically distributed</a:t>
            </a:r>
            <a:endParaRPr/>
          </a:p>
        </p:txBody>
      </p:sp>
      <p:sp>
        <p:nvSpPr>
          <p:cNvPr id="175" name="Google Shape;175;g87a34d06e1_2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7a34d06e1_2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7a34d06e1_2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7a34d06e1_2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7a34d06e1_2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https://tradingeconomics.com/united-states/unemployment-rate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https://www.fragomen.com/insights/alerts/president-trump-orders-european-travel-ban-starting-1159-pm-edt-friday-march-13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7a34d06e1_2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7a34d06e1_2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446675" y="1142375"/>
            <a:ext cx="7666200" cy="1790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2CC"/>
                </a:solidFill>
              </a:rPr>
              <a:t>A LOOMING CRISIS:</a:t>
            </a:r>
            <a:endParaRPr b="1">
              <a:solidFill>
                <a:srgbClr val="FFF2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U.S. UNEMPLOYMENT RATE IN FIGURES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1578700" y="3657475"/>
            <a:ext cx="5202300" cy="876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Time Series Analysis of the U.S. Unemployment Rate and the initial impact of the COVID-19 pandemic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7489800" y="4333575"/>
            <a:ext cx="16032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Hardi Winata (S3794905)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 Rioflorido (S3789114)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Keavatey Srun (S3767615)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Meng Heng Ea (S3716021) 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 idx="4294967295"/>
          </p:nvPr>
        </p:nvSpPr>
        <p:spPr>
          <a:xfrm>
            <a:off x="91850" y="15650"/>
            <a:ext cx="2908500" cy="27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</a:rPr>
              <a:t>DESCRIPTIVE ANALYSIS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4294967295"/>
          </p:nvPr>
        </p:nvSpPr>
        <p:spPr>
          <a:xfrm>
            <a:off x="117450" y="293475"/>
            <a:ext cx="9061500" cy="736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C78D8"/>
                </a:solidFill>
              </a:rPr>
              <a:t>Unemployment rate continues on a downward trajectory, but the impact of COVID-19 looms to reverse the trend and possibly follow the Great Recession.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566323" y="1107700"/>
            <a:ext cx="5729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Monthly Unemployment Rate in the U.S. from January 2000 to December 2019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 rotWithShape="1">
          <a:blip r:embed="rId3">
            <a:alphaModFix/>
          </a:blip>
          <a:srcRect l="695" t="10560" b="7512"/>
          <a:stretch/>
        </p:blipFill>
        <p:spPr>
          <a:xfrm>
            <a:off x="59300" y="1374374"/>
            <a:ext cx="6354602" cy="29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/>
          <p:nvPr/>
        </p:nvSpPr>
        <p:spPr>
          <a:xfrm>
            <a:off x="200900" y="4406225"/>
            <a:ext cx="7599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1995-2001</a:t>
            </a:r>
            <a:endParaRPr sz="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Dot.com bubble</a:t>
            </a:r>
            <a:endParaRPr sz="800"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63" y="4061525"/>
            <a:ext cx="315412" cy="1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/>
          <p:nvPr/>
        </p:nvSpPr>
        <p:spPr>
          <a:xfrm>
            <a:off x="5979925" y="4406225"/>
            <a:ext cx="7599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2020</a:t>
            </a:r>
            <a:endParaRPr sz="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COVID-19</a:t>
            </a:r>
            <a:endParaRPr sz="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pandemic</a:t>
            </a:r>
            <a:endParaRPr sz="800"/>
          </a:p>
        </p:txBody>
      </p:sp>
      <p:sp>
        <p:nvSpPr>
          <p:cNvPr id="144" name="Google Shape;144;p26"/>
          <p:cNvSpPr/>
          <p:nvPr/>
        </p:nvSpPr>
        <p:spPr>
          <a:xfrm>
            <a:off x="2591050" y="4406225"/>
            <a:ext cx="7599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2008-2009 Great Recession (or GFC)</a:t>
            </a:r>
            <a:endParaRPr sz="800"/>
          </a:p>
        </p:txBody>
      </p:sp>
      <p:cxnSp>
        <p:nvCxnSpPr>
          <p:cNvPr id="145" name="Google Shape;145;p26"/>
          <p:cNvCxnSpPr/>
          <p:nvPr/>
        </p:nvCxnSpPr>
        <p:spPr>
          <a:xfrm rot="10800000">
            <a:off x="952375" y="1422500"/>
            <a:ext cx="14100" cy="2613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26"/>
          <p:cNvCxnSpPr/>
          <p:nvPr/>
        </p:nvCxnSpPr>
        <p:spPr>
          <a:xfrm rot="10800000">
            <a:off x="2591050" y="1422500"/>
            <a:ext cx="3600" cy="2605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26"/>
          <p:cNvCxnSpPr/>
          <p:nvPr/>
        </p:nvCxnSpPr>
        <p:spPr>
          <a:xfrm rot="10800000">
            <a:off x="5984725" y="1439225"/>
            <a:ext cx="3600" cy="2622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8" name="Google Shape;148;p26"/>
          <p:cNvSpPr/>
          <p:nvPr/>
        </p:nvSpPr>
        <p:spPr>
          <a:xfrm>
            <a:off x="3401950" y="4406225"/>
            <a:ext cx="2517300" cy="4758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Post-Great Recession, Pre-COVID-19</a:t>
            </a:r>
            <a:endParaRPr sz="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/>
              <a:t>(Forecast inputs)</a:t>
            </a:r>
            <a:endParaRPr sz="800" i="1"/>
          </a:p>
        </p:txBody>
      </p:sp>
      <p:cxnSp>
        <p:nvCxnSpPr>
          <p:cNvPr id="149" name="Google Shape;149;p26"/>
          <p:cNvCxnSpPr/>
          <p:nvPr/>
        </p:nvCxnSpPr>
        <p:spPr>
          <a:xfrm rot="10800000">
            <a:off x="3336850" y="1422500"/>
            <a:ext cx="14100" cy="2613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0" name="Google Shape;150;p26"/>
          <p:cNvSpPr txBox="1"/>
          <p:nvPr/>
        </p:nvSpPr>
        <p:spPr>
          <a:xfrm>
            <a:off x="6347450" y="1120275"/>
            <a:ext cx="2658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Trends</a:t>
            </a: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999" marR="0" lvl="0" indent="-17254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intervention points from 2000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999" marR="0" lvl="0" indent="-17254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Unemployment rate as a lagging indicator - delayed spike and prolonged effect whilst on recovery period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999" marR="0" lvl="0" indent="-17254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Downward trend post the 2008 Great Recession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Findings (Period 2010-2019)</a:t>
            </a:r>
            <a:endParaRPr sz="1300" b="1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999" marR="0" lvl="0" indent="-17254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Non-stationary </a:t>
            </a:r>
            <a:r>
              <a:rPr lang="en-GB" sz="13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 = 0.99)</a:t>
            </a:r>
            <a:endParaRPr sz="13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999" marR="0" lvl="0" indent="-17254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cyclical component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999" marR="0" lvl="0" indent="-17254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Highly-correlated </a:t>
            </a:r>
            <a:r>
              <a:rPr lang="en-GB" sz="13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 = 99.8%)</a:t>
            </a:r>
            <a:endParaRPr sz="13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999" marR="0" lvl="0" indent="-17254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Slightly changing variance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999" marR="0" lvl="0" indent="-17254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normally distributed </a:t>
            </a:r>
            <a:r>
              <a:rPr lang="en-GB" sz="13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 &lt; 0.01)</a:t>
            </a:r>
            <a:endParaRPr sz="13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Google Shape;151;p26"/>
          <p:cNvCxnSpPr/>
          <p:nvPr/>
        </p:nvCxnSpPr>
        <p:spPr>
          <a:xfrm flipH="1">
            <a:off x="6295725" y="2830500"/>
            <a:ext cx="26169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 idx="4294967295"/>
          </p:nvPr>
        </p:nvSpPr>
        <p:spPr>
          <a:xfrm>
            <a:off x="91850" y="15650"/>
            <a:ext cx="2908500" cy="27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</a:rPr>
              <a:t>MODEL SPECIFICATION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4294967295"/>
          </p:nvPr>
        </p:nvSpPr>
        <p:spPr>
          <a:xfrm>
            <a:off x="82450" y="291350"/>
            <a:ext cx="9061500" cy="53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3C78D8"/>
                </a:solidFill>
              </a:rPr>
              <a:t>7 models were identified from the ACF/PACF, EACF, and BIC plots </a:t>
            </a:r>
            <a:endParaRPr sz="1600">
              <a:solidFill>
                <a:srgbClr val="3C78D8"/>
              </a:solidFill>
            </a:endParaRPr>
          </a:p>
        </p:txBody>
      </p:sp>
      <p:grpSp>
        <p:nvGrpSpPr>
          <p:cNvPr id="158" name="Google Shape;158;p27"/>
          <p:cNvGrpSpPr/>
          <p:nvPr/>
        </p:nvGrpSpPr>
        <p:grpSpPr>
          <a:xfrm>
            <a:off x="40725" y="1918800"/>
            <a:ext cx="3056049" cy="3170550"/>
            <a:chOff x="443833" y="1098984"/>
            <a:chExt cx="4074732" cy="4227401"/>
          </a:xfrm>
        </p:grpSpPr>
        <p:pic>
          <p:nvPicPr>
            <p:cNvPr id="159" name="Google Shape;159;p27"/>
            <p:cNvPicPr preferRelativeResize="0"/>
            <p:nvPr/>
          </p:nvPicPr>
          <p:blipFill rotWithShape="1">
            <a:blip r:embed="rId3">
              <a:alphaModFix/>
            </a:blip>
            <a:srcRect t="16896" r="79177" b="30790"/>
            <a:stretch/>
          </p:blipFill>
          <p:spPr>
            <a:xfrm>
              <a:off x="443833" y="1098984"/>
              <a:ext cx="2188501" cy="2052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7"/>
            <p:cNvPicPr preferRelativeResize="0"/>
            <p:nvPr/>
          </p:nvPicPr>
          <p:blipFill rotWithShape="1">
            <a:blip r:embed="rId4">
              <a:alphaModFix/>
            </a:blip>
            <a:srcRect l="44567" t="16899" r="34609" b="27692"/>
            <a:stretch/>
          </p:blipFill>
          <p:spPr>
            <a:xfrm>
              <a:off x="1708180" y="3151940"/>
              <a:ext cx="2188498" cy="2174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7"/>
            <p:cNvPicPr preferRelativeResize="0"/>
            <p:nvPr/>
          </p:nvPicPr>
          <p:blipFill rotWithShape="1">
            <a:blip r:embed="rId5">
              <a:alphaModFix/>
            </a:blip>
            <a:srcRect l="23422" t="17179" r="58011" b="30508"/>
            <a:stretch/>
          </p:blipFill>
          <p:spPr>
            <a:xfrm>
              <a:off x="2567367" y="1098984"/>
              <a:ext cx="1951199" cy="20529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27"/>
          <p:cNvPicPr preferRelativeResize="0"/>
          <p:nvPr/>
        </p:nvPicPr>
        <p:blipFill rotWithShape="1">
          <a:blip r:embed="rId6">
            <a:alphaModFix/>
          </a:blip>
          <a:srcRect r="37686" b="34045"/>
          <a:stretch/>
        </p:blipFill>
        <p:spPr>
          <a:xfrm>
            <a:off x="5990875" y="2002794"/>
            <a:ext cx="3056050" cy="205948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3" name="Google Shape;163;p27"/>
          <p:cNvGraphicFramePr/>
          <p:nvPr/>
        </p:nvGraphicFramePr>
        <p:xfrm>
          <a:off x="3481516" y="2290742"/>
          <a:ext cx="2268250" cy="1767715"/>
        </p:xfrm>
        <a:graphic>
          <a:graphicData uri="http://schemas.openxmlformats.org/drawingml/2006/table">
            <a:tbl>
              <a:tblPr>
                <a:noFill/>
                <a:tableStyleId>{21D3D1A6-DFF9-4DE2-82A8-49FB4889DD36}</a:tableStyleId>
              </a:tblPr>
              <a:tblGrid>
                <a:gridCol w="22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6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6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6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68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AR/MA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1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1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1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1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L="4775" marR="4775" marT="477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164" name="Google Shape;164;p27"/>
          <p:cNvCxnSpPr/>
          <p:nvPr/>
        </p:nvCxnSpPr>
        <p:spPr>
          <a:xfrm rot="10800000">
            <a:off x="3826638" y="2532450"/>
            <a:ext cx="1903800" cy="1219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65" name="Google Shape;165;p27"/>
          <p:cNvCxnSpPr/>
          <p:nvPr/>
        </p:nvCxnSpPr>
        <p:spPr>
          <a:xfrm rot="10800000">
            <a:off x="3859988" y="2549250"/>
            <a:ext cx="19122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66" name="Google Shape;166;p27"/>
          <p:cNvCxnSpPr/>
          <p:nvPr/>
        </p:nvCxnSpPr>
        <p:spPr>
          <a:xfrm>
            <a:off x="192050" y="1292525"/>
            <a:ext cx="290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27"/>
          <p:cNvSpPr txBox="1"/>
          <p:nvPr/>
        </p:nvSpPr>
        <p:spPr>
          <a:xfrm>
            <a:off x="88900" y="932875"/>
            <a:ext cx="31674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Correlograms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ARIMA (0,2,1)</a:t>
            </a:r>
            <a:endParaRPr/>
          </a:p>
        </p:txBody>
      </p:sp>
      <p:cxnSp>
        <p:nvCxnSpPr>
          <p:cNvPr id="168" name="Google Shape;168;p27"/>
          <p:cNvCxnSpPr/>
          <p:nvPr/>
        </p:nvCxnSpPr>
        <p:spPr>
          <a:xfrm>
            <a:off x="3308650" y="1296875"/>
            <a:ext cx="26364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27"/>
          <p:cNvSpPr txBox="1"/>
          <p:nvPr/>
        </p:nvSpPr>
        <p:spPr>
          <a:xfrm>
            <a:off x="3193975" y="932875"/>
            <a:ext cx="27969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Extended Autocorrelation Function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alibri"/>
                <a:ea typeface="Calibri"/>
                <a:cs typeface="Calibri"/>
                <a:sym typeface="Calibri"/>
              </a:rPr>
              <a:t>ARIMA (0,2,1)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alibri"/>
                <a:ea typeface="Calibri"/>
                <a:cs typeface="Calibri"/>
                <a:sym typeface="Calibri"/>
              </a:rPr>
              <a:t>ARIMA (0,2,2)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alibri"/>
                <a:ea typeface="Calibri"/>
                <a:cs typeface="Calibri"/>
                <a:sym typeface="Calibri"/>
              </a:rPr>
              <a:t>ARIMA (1,2,2)</a:t>
            </a:r>
            <a:endParaRPr dirty="0"/>
          </a:p>
        </p:txBody>
      </p:sp>
      <p:sp>
        <p:nvSpPr>
          <p:cNvPr id="170" name="Google Shape;170;p27"/>
          <p:cNvSpPr txBox="1"/>
          <p:nvPr/>
        </p:nvSpPr>
        <p:spPr>
          <a:xfrm>
            <a:off x="6269850" y="932875"/>
            <a:ext cx="26364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Bayesian Information Criterion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ARIMA (3,2,3)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ARIMA (5,2,3)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ARIMA (5,2,5)</a:t>
            </a:r>
            <a:endParaRPr/>
          </a:p>
        </p:txBody>
      </p:sp>
      <p:cxnSp>
        <p:nvCxnSpPr>
          <p:cNvPr id="171" name="Google Shape;171;p27"/>
          <p:cNvCxnSpPr/>
          <p:nvPr/>
        </p:nvCxnSpPr>
        <p:spPr>
          <a:xfrm>
            <a:off x="6135150" y="1292525"/>
            <a:ext cx="290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1850" y="15650"/>
            <a:ext cx="2908500" cy="27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</a:rPr>
              <a:t>MODEL DIAGNOSTICS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body" idx="1"/>
          </p:nvPr>
        </p:nvSpPr>
        <p:spPr>
          <a:xfrm>
            <a:off x="82450" y="367550"/>
            <a:ext cx="9061500" cy="53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3C78D8"/>
                </a:solidFill>
              </a:rPr>
              <a:t>4 out of the 7 models identified have independent and identically distributed residuals</a:t>
            </a:r>
            <a:endParaRPr sz="1600">
              <a:solidFill>
                <a:srgbClr val="3C78D8"/>
              </a:solidFill>
            </a:endParaRPr>
          </a:p>
        </p:txBody>
      </p:sp>
      <p:graphicFrame>
        <p:nvGraphicFramePr>
          <p:cNvPr id="179" name="Google Shape;179;p28"/>
          <p:cNvGraphicFramePr/>
          <p:nvPr/>
        </p:nvGraphicFramePr>
        <p:xfrm>
          <a:off x="1571667" y="118987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{AAB76F91-FF9F-422F-98E0-6AFFC787E756}</a:tableStyleId>
              </a:tblPr>
              <a:tblGrid>
                <a:gridCol w="186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ARIMA(1,2,2)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ARIMA(3,2,3)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ARIMA(5,2,3)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ARIMA(5,2,5)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850" y="2341750"/>
            <a:ext cx="7596626" cy="7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312" y="3218850"/>
            <a:ext cx="7596627" cy="7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3825" y="4059800"/>
            <a:ext cx="7698651" cy="8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3738" y="1514499"/>
            <a:ext cx="7540177" cy="780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" name="Google Shape;184;p28"/>
          <p:cNvGraphicFramePr/>
          <p:nvPr/>
        </p:nvGraphicFramePr>
        <p:xfrm>
          <a:off x="365952" y="146802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{AAB76F91-FF9F-422F-98E0-6AFFC787E756}</a:tableStyleId>
              </a:tblPr>
              <a:tblGrid>
                <a:gridCol w="105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2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dk1"/>
                          </a:solidFill>
                        </a:rPr>
                        <a:t>Time Series 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>
                          <a:solidFill>
                            <a:schemeClr val="dk1"/>
                          </a:solidFill>
                        </a:rPr>
                        <a:t>White noise</a:t>
                      </a:r>
                      <a:endParaRPr sz="1200" b="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Histogram</a:t>
                      </a:r>
                      <a:endParaRPr sz="1200" b="1"/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Normally distributed</a:t>
                      </a:r>
                      <a:endParaRPr sz="11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30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dk1"/>
                          </a:solidFill>
                        </a:rPr>
                        <a:t>Ljung-Box p-values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Uncorrelated</a:t>
                      </a:r>
                      <a:endParaRPr sz="12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dk1"/>
                          </a:solidFill>
                        </a:rPr>
                        <a:t>ACF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 significant lags</a:t>
                      </a:r>
                      <a:endParaRPr sz="120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85" name="Google Shape;185;p28"/>
          <p:cNvCxnSpPr/>
          <p:nvPr/>
        </p:nvCxnSpPr>
        <p:spPr>
          <a:xfrm rot="10800000">
            <a:off x="1464875" y="1555525"/>
            <a:ext cx="10500" cy="33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6" name="Google Shape;18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0" y="1624315"/>
            <a:ext cx="434100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0" y="2484803"/>
            <a:ext cx="434100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0" y="3391403"/>
            <a:ext cx="434100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0" y="4298003"/>
            <a:ext cx="434100" cy="4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29"/>
          <p:cNvGraphicFramePr/>
          <p:nvPr/>
        </p:nvGraphicFramePr>
        <p:xfrm>
          <a:off x="696088" y="1313048"/>
          <a:ext cx="7819200" cy="1409800"/>
        </p:xfrm>
        <a:graphic>
          <a:graphicData uri="http://schemas.openxmlformats.org/drawingml/2006/table">
            <a:tbl>
              <a:tblPr firstRow="1" bandRow="1">
                <a:noFill/>
                <a:tableStyleId>{AAB76F91-FF9F-422F-98E0-6AFFC787E756}</a:tableStyleId>
              </a:tblPr>
              <a:tblGrid>
                <a:gridCol w="162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Model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df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AIC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BIC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AICc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/>
                        <a:t>ARIMA(1,2,2)</a:t>
                      </a: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4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-367.3105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-356.2278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-368.9566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/>
                        <a:t>ARIMA(3,2,3)</a:t>
                      </a: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7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-364.2425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-344.8477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-365.2244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/>
                        <a:t>ARIMA(5,2,3)</a:t>
                      </a: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9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-369.1023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-344.1662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-369.4357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/>
                        <a:t>ARIMA(5,2,5)</a:t>
                      </a: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11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-365.2436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-334.7760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-364.753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5" name="Google Shape;195;p29"/>
          <p:cNvSpPr/>
          <p:nvPr/>
        </p:nvSpPr>
        <p:spPr>
          <a:xfrm>
            <a:off x="628650" y="1569904"/>
            <a:ext cx="7964400" cy="322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6" name="Google Shape;196;p29"/>
          <p:cNvGraphicFramePr/>
          <p:nvPr/>
        </p:nvGraphicFramePr>
        <p:xfrm>
          <a:off x="696088" y="3294868"/>
          <a:ext cx="3629325" cy="1296000"/>
        </p:xfrm>
        <a:graphic>
          <a:graphicData uri="http://schemas.openxmlformats.org/drawingml/2006/table">
            <a:tbl>
              <a:tblPr>
                <a:noFill/>
                <a:tableStyleId>{21D3D1A6-DFF9-4DE2-82A8-49FB4889DD36}</a:tableStyleId>
              </a:tblPr>
              <a:tblGrid>
                <a:gridCol w="38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Estimate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Std. Error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 value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Pr(&gt;|z|)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AR1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0.31688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0.15026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2.1089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0.03495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MA1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-1.65912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0.10764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-15.4138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 2.2e-16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MA2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0.68445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0.10878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6.2922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3.13E-10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97" name="Google Shape;197;p29"/>
          <p:cNvCxnSpPr/>
          <p:nvPr/>
        </p:nvCxnSpPr>
        <p:spPr>
          <a:xfrm rot="-5400000" flipH="1">
            <a:off x="-751795" y="2718305"/>
            <a:ext cx="2371200" cy="272700"/>
          </a:xfrm>
          <a:prstGeom prst="bentConnector3">
            <a:avLst>
              <a:gd name="adj1" fmla="val 100178"/>
            </a:avLst>
          </a:prstGeom>
          <a:noFill/>
          <a:ln w="19050" cap="flat" cmpd="sng">
            <a:solidFill>
              <a:srgbClr val="FF0000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98" name="Google Shape;198;p29"/>
          <p:cNvCxnSpPr/>
          <p:nvPr/>
        </p:nvCxnSpPr>
        <p:spPr>
          <a:xfrm>
            <a:off x="305718" y="1660793"/>
            <a:ext cx="3228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99" name="Google Shape;199;p29"/>
          <p:cNvSpPr txBox="1"/>
          <p:nvPr/>
        </p:nvSpPr>
        <p:spPr>
          <a:xfrm>
            <a:off x="696104" y="2933450"/>
            <a:ext cx="230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 Estimation</a:t>
            </a:r>
            <a:endParaRPr sz="14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4695198" y="2933450"/>
            <a:ext cx="4038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Overfitting – ARIMA(2,2,2) and ARIMA(1,2,3)</a:t>
            </a:r>
            <a:endParaRPr sz="14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1" name="Google Shape;201;p29"/>
          <p:cNvGraphicFramePr/>
          <p:nvPr/>
        </p:nvGraphicFramePr>
        <p:xfrm>
          <a:off x="4817125" y="3286606"/>
          <a:ext cx="3916500" cy="690500"/>
        </p:xfrm>
        <a:graphic>
          <a:graphicData uri="http://schemas.openxmlformats.org/drawingml/2006/table">
            <a:tbl>
              <a:tblPr>
                <a:noFill/>
                <a:tableStyleId>{21D3D1A6-DFF9-4DE2-82A8-49FB4889DD36}</a:tableStyleId>
              </a:tblPr>
              <a:tblGrid>
                <a:gridCol w="78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3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4775" marR="4775" marT="47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Estimate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Std. Error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 value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Pr(&gt;|z|)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AR1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0.296068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0.162873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1.8178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0.0691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AR2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-0.047571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0.111326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-0.4273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0.6691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MA1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-1.628738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0.135909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-11.984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 2.2e-16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MA2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0.656398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0.135109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4.8583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0.000001184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2" name="Google Shape;202;p29"/>
          <p:cNvGraphicFramePr/>
          <p:nvPr/>
        </p:nvGraphicFramePr>
        <p:xfrm>
          <a:off x="4817124" y="4081749"/>
          <a:ext cx="3916500" cy="552400"/>
        </p:xfrm>
        <a:graphic>
          <a:graphicData uri="http://schemas.openxmlformats.org/drawingml/2006/table">
            <a:tbl>
              <a:tblPr>
                <a:noFill/>
                <a:tableStyleId>{21D3D1A6-DFF9-4DE2-82A8-49FB4889DD36}</a:tableStyleId>
              </a:tblPr>
              <a:tblGrid>
                <a:gridCol w="78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3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AR1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0.23643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0.320806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0.737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0.4611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MA1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-1.57331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0.314566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-5.0015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5.69E-07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MA2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0.551902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0.463402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1.191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0.2337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MA3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0.049744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0.166083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0.2995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0.7645</a:t>
                      </a:r>
                      <a:endParaRPr sz="1100"/>
                    </a:p>
                  </a:txBody>
                  <a:tcPr marL="4775" marR="4775" marT="477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91850" y="15650"/>
            <a:ext cx="4929300" cy="322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</a:rPr>
              <a:t>PARAMETER ESTIMATION and  MODEL SELECTION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1"/>
          </p:nvPr>
        </p:nvSpPr>
        <p:spPr>
          <a:xfrm>
            <a:off x="82450" y="367550"/>
            <a:ext cx="9061500" cy="53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3C78D8"/>
                </a:solidFill>
              </a:rPr>
              <a:t>ARIMA (1,2,2) is the best model based on the scores</a:t>
            </a:r>
            <a:endParaRPr sz="16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91850" y="15650"/>
            <a:ext cx="1509000" cy="27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</a:rPr>
              <a:t>FORECAST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210" name="Google Shape;210;p30"/>
          <p:cNvSpPr txBox="1">
            <a:spLocks noGrp="1"/>
          </p:cNvSpPr>
          <p:nvPr>
            <p:ph type="body" idx="1"/>
          </p:nvPr>
        </p:nvSpPr>
        <p:spPr>
          <a:xfrm>
            <a:off x="82450" y="215145"/>
            <a:ext cx="7886700" cy="53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3C78D8"/>
                </a:solidFill>
              </a:rPr>
              <a:t>From a bullish forecast to a bearish outcome</a:t>
            </a:r>
            <a:endParaRPr sz="1600">
              <a:solidFill>
                <a:srgbClr val="3C78D8"/>
              </a:solidFill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 t="9141" r="34781" b="38742"/>
          <a:stretch/>
        </p:blipFill>
        <p:spPr>
          <a:xfrm>
            <a:off x="1600850" y="934074"/>
            <a:ext cx="5377876" cy="24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1600850" y="731700"/>
            <a:ext cx="54465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10-month Forecast of the Unemployment Rate in the U.S. from December 2019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3" name="Google Shape;213;p30"/>
          <p:cNvGraphicFramePr/>
          <p:nvPr/>
        </p:nvGraphicFramePr>
        <p:xfrm>
          <a:off x="501788" y="393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{21D3D1A6-DFF9-4DE2-82A8-49FB4889DD36}</a:tableStyleId>
              </a:tblPr>
              <a:tblGrid>
                <a:gridCol w="74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9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9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9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9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9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9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9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9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0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Month</a:t>
                      </a:r>
                      <a:endParaRPr sz="800" b="1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Jan-20</a:t>
                      </a:r>
                      <a:endParaRPr sz="800" b="1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Feb-20</a:t>
                      </a:r>
                      <a:endParaRPr sz="800" b="1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980000"/>
                          </a:solidFill>
                        </a:rPr>
                        <a:t>Mar-20</a:t>
                      </a:r>
                      <a:endParaRPr sz="800" b="1">
                        <a:solidFill>
                          <a:srgbClr val="980000"/>
                        </a:solidFill>
                      </a:endParaRPr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980000"/>
                          </a:solidFill>
                        </a:rPr>
                        <a:t>Apr-20</a:t>
                      </a:r>
                      <a:endParaRPr sz="800" b="1">
                        <a:solidFill>
                          <a:srgbClr val="980000"/>
                        </a:solidFill>
                      </a:endParaRPr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May-20</a:t>
                      </a:r>
                      <a:endParaRPr sz="800" b="1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Jun-20</a:t>
                      </a:r>
                      <a:endParaRPr sz="800" b="1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Jul-20</a:t>
                      </a:r>
                      <a:endParaRPr sz="800" b="1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Aug-20</a:t>
                      </a:r>
                      <a:endParaRPr sz="800" b="1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Sep-20</a:t>
                      </a:r>
                      <a:endParaRPr sz="800" b="1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Oct-20</a:t>
                      </a:r>
                      <a:endParaRPr sz="800" b="1"/>
                    </a:p>
                  </a:txBody>
                  <a:tcPr marL="91425" marR="91425" marT="5400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Forecast</a:t>
                      </a:r>
                      <a:endParaRPr sz="800" b="1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3.48</a:t>
                      </a:r>
                      <a:endParaRPr sz="800" b="1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3.45</a:t>
                      </a:r>
                      <a:endParaRPr sz="800" b="1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980000"/>
                          </a:solidFill>
                        </a:rPr>
                        <a:t>3.43</a:t>
                      </a:r>
                      <a:endParaRPr sz="800" b="1">
                        <a:solidFill>
                          <a:srgbClr val="980000"/>
                        </a:solidFill>
                      </a:endParaRPr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980000"/>
                          </a:solidFill>
                        </a:rPr>
                        <a:t>3.41</a:t>
                      </a:r>
                      <a:endParaRPr sz="800" b="1">
                        <a:solidFill>
                          <a:srgbClr val="980000"/>
                        </a:solidFill>
                      </a:endParaRPr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3.38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3.36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3.33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3.31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3.28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3.26</a:t>
                      </a:r>
                      <a:endParaRPr sz="800"/>
                    </a:p>
                  </a:txBody>
                  <a:tcPr marL="91425" marR="91425" marT="540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Low 95% CI</a:t>
                      </a:r>
                      <a:endParaRPr sz="800" b="1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3.29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3.23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80000"/>
                          </a:solidFill>
                        </a:rPr>
                        <a:t>3.18</a:t>
                      </a:r>
                      <a:endParaRPr sz="800">
                        <a:solidFill>
                          <a:srgbClr val="980000"/>
                        </a:solidFill>
                      </a:endParaRPr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80000"/>
                          </a:solidFill>
                        </a:rPr>
                        <a:t>3.14</a:t>
                      </a:r>
                      <a:endParaRPr sz="800">
                        <a:solidFill>
                          <a:srgbClr val="980000"/>
                        </a:solidFill>
                      </a:endParaRPr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3.09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3.05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2.96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2.91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2.86</a:t>
                      </a:r>
                      <a:endParaRPr sz="800"/>
                    </a:p>
                  </a:txBody>
                  <a:tcPr marL="91425" marR="91425" marT="540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Up 95% CI</a:t>
                      </a:r>
                      <a:endParaRPr sz="800" b="1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3.67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3.69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80000"/>
                          </a:solidFill>
                        </a:rPr>
                        <a:t>3.69</a:t>
                      </a:r>
                      <a:endParaRPr sz="800">
                        <a:solidFill>
                          <a:srgbClr val="980000"/>
                        </a:solidFill>
                      </a:endParaRPr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80000"/>
                          </a:solidFill>
                        </a:rPr>
                        <a:t>3.68</a:t>
                      </a:r>
                      <a:endParaRPr sz="800">
                        <a:solidFill>
                          <a:srgbClr val="980000"/>
                        </a:solidFill>
                      </a:endParaRPr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3.68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3.68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3.68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3.68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3.68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3.68</a:t>
                      </a:r>
                      <a:endParaRPr sz="800"/>
                    </a:p>
                  </a:txBody>
                  <a:tcPr marL="91425" marR="91425" marT="5400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Actual data</a:t>
                      </a:r>
                      <a:endParaRPr sz="800" b="1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3.60</a:t>
                      </a:r>
                      <a:endParaRPr sz="800" b="1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3.50</a:t>
                      </a:r>
                      <a:endParaRPr sz="800" b="1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980000"/>
                          </a:solidFill>
                        </a:rPr>
                        <a:t>4.40</a:t>
                      </a:r>
                      <a:endParaRPr sz="800" b="1">
                        <a:solidFill>
                          <a:srgbClr val="980000"/>
                        </a:solidFill>
                      </a:endParaRPr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980000"/>
                          </a:solidFill>
                        </a:rPr>
                        <a:t>14.70</a:t>
                      </a:r>
                      <a:endParaRPr sz="800" b="1">
                        <a:solidFill>
                          <a:srgbClr val="980000"/>
                        </a:solidFill>
                      </a:endParaRPr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L="91425" marR="91425" marT="5400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Difference</a:t>
                      </a:r>
                      <a:endParaRPr sz="800" b="1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0.12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0.05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80000"/>
                          </a:solidFill>
                        </a:rPr>
                        <a:t>0.97</a:t>
                      </a:r>
                      <a:endParaRPr sz="800">
                        <a:solidFill>
                          <a:srgbClr val="980000"/>
                        </a:solidFill>
                      </a:endParaRPr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80000"/>
                          </a:solidFill>
                        </a:rPr>
                        <a:t>11.29</a:t>
                      </a:r>
                      <a:endParaRPr sz="800">
                        <a:solidFill>
                          <a:srgbClr val="980000"/>
                        </a:solidFill>
                      </a:endParaRPr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L="91425" marR="91425" marT="5400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L="91425" marR="91425" marT="5400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9800" y="3497075"/>
            <a:ext cx="396725" cy="377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8850" y="3437675"/>
            <a:ext cx="445137" cy="496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30"/>
          <p:cNvCxnSpPr/>
          <p:nvPr/>
        </p:nvCxnSpPr>
        <p:spPr>
          <a:xfrm flipH="1">
            <a:off x="1252425" y="4007925"/>
            <a:ext cx="8400" cy="101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0"/>
          <p:cNvCxnSpPr/>
          <p:nvPr/>
        </p:nvCxnSpPr>
        <p:spPr>
          <a:xfrm rot="10800000" flipH="1">
            <a:off x="542750" y="4133075"/>
            <a:ext cx="7915500" cy="1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0"/>
          <p:cNvCxnSpPr/>
          <p:nvPr/>
        </p:nvCxnSpPr>
        <p:spPr>
          <a:xfrm rot="10800000" flipH="1">
            <a:off x="542750" y="4645600"/>
            <a:ext cx="7915500" cy="1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91850" y="15650"/>
            <a:ext cx="6095400" cy="27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</a:rPr>
              <a:t>SUMMARY AND NEXT STEPS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224" name="Google Shape;224;p31"/>
          <p:cNvSpPr txBox="1">
            <a:spLocks noGrp="1"/>
          </p:cNvSpPr>
          <p:nvPr>
            <p:ph type="body" idx="1"/>
          </p:nvPr>
        </p:nvSpPr>
        <p:spPr>
          <a:xfrm>
            <a:off x="82450" y="443750"/>
            <a:ext cx="8985600" cy="53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3C78D8"/>
                </a:solidFill>
              </a:rPr>
              <a:t>The turning point has arrived, and the worst has yet to come</a:t>
            </a:r>
            <a:endParaRPr sz="1600">
              <a:solidFill>
                <a:srgbClr val="3C78D8"/>
              </a:solidFill>
            </a:endParaRPr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009" y="1517101"/>
            <a:ext cx="1071083" cy="8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375" y="1471850"/>
            <a:ext cx="1027500" cy="916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/>
        </p:nvSpPr>
        <p:spPr>
          <a:xfrm>
            <a:off x="737450" y="2364775"/>
            <a:ext cx="1912200" cy="18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Pre-COVID-19: Unemployment rate in the U.S. has been declining steadily and was forecasted to continue its decline.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3510175" y="2364775"/>
            <a:ext cx="2067900" cy="16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true effect is yet to be determined as the number of infections is still on the rise.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7412" y="1348750"/>
            <a:ext cx="1001175" cy="10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6169450" y="2364775"/>
            <a:ext cx="2237100" cy="18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initial model as more data is collected, as well as perform intervention analysis to assess full impact of COVID-19 pandemic.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774</Words>
  <Application>Microsoft Office PowerPoint</Application>
  <PresentationFormat>On-screen Show (16:9)</PresentationFormat>
  <Paragraphs>348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Consolas</vt:lpstr>
      <vt:lpstr>Simple Light</vt:lpstr>
      <vt:lpstr>Office Theme</vt:lpstr>
      <vt:lpstr>A LOOMING CRISIS: THE U.S. UNEMPLOYMENT RATE IN FIGURES</vt:lpstr>
      <vt:lpstr>DESCRIPTIVE ANALYSIS</vt:lpstr>
      <vt:lpstr>MODEL SPECIFICATION</vt:lpstr>
      <vt:lpstr>MODEL DIAGNOSTICS</vt:lpstr>
      <vt:lpstr>PARAMETER ESTIMATION and  MODEL SELECTION</vt:lpstr>
      <vt:lpstr>FORECAST</vt:lpstr>
      <vt:lpstr>SUMMARY AND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LOOMING CRISIS: THE U.S. UNEMPLOYMENT RATE IN FIGURES</dc:title>
  <cp:lastModifiedBy>Keavatey Srun</cp:lastModifiedBy>
  <cp:revision>1</cp:revision>
  <dcterms:modified xsi:type="dcterms:W3CDTF">2020-07-26T13:47:47Z</dcterms:modified>
</cp:coreProperties>
</file>